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97" r:id="rId6"/>
  </p:sldMasterIdLst>
  <p:notesMasterIdLst>
    <p:notesMasterId r:id="rId27"/>
  </p:notesMasterIdLst>
  <p:sldIdLst>
    <p:sldId id="299" r:id="rId7"/>
    <p:sldId id="351" r:id="rId8"/>
    <p:sldId id="344" r:id="rId9"/>
    <p:sldId id="345" r:id="rId10"/>
    <p:sldId id="353" r:id="rId11"/>
    <p:sldId id="347" r:id="rId12"/>
    <p:sldId id="336" r:id="rId13"/>
    <p:sldId id="348" r:id="rId14"/>
    <p:sldId id="330" r:id="rId15"/>
    <p:sldId id="337" r:id="rId16"/>
    <p:sldId id="352" r:id="rId17"/>
    <p:sldId id="350" r:id="rId18"/>
    <p:sldId id="279" r:id="rId19"/>
    <p:sldId id="354" r:id="rId20"/>
    <p:sldId id="333" r:id="rId21"/>
    <p:sldId id="343" r:id="rId22"/>
    <p:sldId id="300" r:id="rId23"/>
    <p:sldId id="342" r:id="rId24"/>
    <p:sldId id="334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676A"/>
    <a:srgbClr val="42708D"/>
    <a:srgbClr val="3A3F41"/>
    <a:srgbClr val="798589"/>
    <a:srgbClr val="B7C8CE"/>
    <a:srgbClr val="1C1F20"/>
    <a:srgbClr val="94A3A8"/>
    <a:srgbClr val="C0D1D8"/>
    <a:srgbClr val="FFFFFF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4" autoAdjust="0"/>
    <p:restoredTop sz="87433" autoAdjust="0"/>
  </p:normalViewPr>
  <p:slideViewPr>
    <p:cSldViewPr snapToGrid="0">
      <p:cViewPr>
        <p:scale>
          <a:sx n="80" d="100"/>
          <a:sy n="80" d="100"/>
        </p:scale>
        <p:origin x="17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24C5A-73BB-4A62-9A5C-3395C98E487C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5979B-F2D9-49C5-A2AA-7F2A517E44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5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081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Thank you and please come forward with any questions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50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554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2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7E07A-8926-4D2D-8D34-5BC2080A34AB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77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7E07A-8926-4D2D-8D34-5BC2080A34AB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5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r>
              <a:rPr lang="en-GB" baseline="0" dirty="0" smtClean="0"/>
              <a:t> from each group, get them to talk through their ideas briefly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398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 the classic ‘why </a:t>
            </a:r>
            <a:r>
              <a:rPr lang="en-GB" dirty="0" err="1" smtClean="0"/>
              <a:t>devops</a:t>
            </a:r>
            <a:r>
              <a:rPr lang="en-GB" dirty="0" smtClean="0"/>
              <a:t>’ stuff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8B22B-5D2E-44C6-90C2-5207C8E823F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4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47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22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SHARED-3/Studio/MASTER%20CLIENTS/CALLCREDIT%20GROUP/PEOPLE%20JPEGS/SMALL%20GROUP-WITH%20GRAY%20PEOPLE%2002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file://localhost/Volumes/SHARED-3/Studio/MASTER%20CLIENTS/CALLCREDIT%20GROUP/Callcredit%20Logo.jpg" TargetMode="External"/><Relationship Id="rId4" Type="http://schemas.openxmlformats.org/officeDocument/2006/relationships/image" Target="../media/image2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SHARED-3/Studio/MASTER%20CLIENTS/CALLCREDIT%20GROUP/Callcredit%20Logo.jp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D2EA-13B0-41D8-AE0B-DBD1EA70264F}" type="datetime1">
              <a:rPr lang="en-GB" smtClean="0"/>
              <a:t>18/09/2018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43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B462-FFBC-43D4-889A-47F78878C7E6}" type="datetime1">
              <a:rPr lang="en-GB" smtClean="0"/>
              <a:t>18/09/2018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7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E91E5-A762-4C70-8694-6C72FDFE5EF0}" type="datetime1">
              <a:rPr lang="en-GB" smtClean="0"/>
              <a:t>18/09/2018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049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8BDA-AD23-4E1D-B5B5-181D6B1F89D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09D2-42B9-4519-9EBE-56BD3A0B0C0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650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E2DC-F262-4B9A-A632-F65D4CBD71F5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93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B4B0-900A-4F41-B913-925EFDA34A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63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2424-CC18-480F-9812-8878021FAF2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35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D3D5E-B258-47E2-AB98-C5906ED0C9A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54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289CF-E8F5-4E94-91C6-016F879BDA9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3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4068-6343-492F-9798-A483F3E8F3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5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47F3-EDC8-4037-80D0-137F027BD003}" type="datetime1">
              <a:rPr lang="en-GB" smtClean="0"/>
              <a:t>18/09/2018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763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A5A0C-1989-431B-99D7-0D9586E06A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38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F3C7-3D74-456B-B809-669D480F40AA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33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DA3-E7A1-4104-8071-04AB9B37E14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89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42875"/>
            <a:ext cx="12192000" cy="658177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293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8DFE0-C442-41CE-B007-7207670A9BFE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98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48C0-8ED7-432F-A237-8334F515B6D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72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C068-D17C-4515-BA34-6FCED164E9C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15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BA83-21C5-4514-93F5-8C3BE228BB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1437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7CC-8146-40E8-B15B-C9D4162B92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9853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D9B53-B062-41BB-B4F9-0D69B39B2392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6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ADED-CC14-4675-9228-77239B0DA605}" type="datetime1">
              <a:rPr lang="en-GB" smtClean="0"/>
              <a:t>18/09/2018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508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617D-1456-4158-A71C-B42236AE0F0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66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1932-283A-44B5-B8B5-9B72D7191A5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011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DFE3-5E9C-4FC5-A14E-A8972778B9E2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68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4A711-0E27-4532-BF52-0EAC74F6CA0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5231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9878-ECA3-4E52-AF38-B30D50593097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408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ALL GROUP-WITH GRAY PEOPLE 02.jpg" descr="/Volumes/SHARED-3/Studio/MASTER CLIENTS/CALLCREDIT GROUP/PEOPLE JPEGS/SMALL GROUP-WITH GRAY PEOPLE 02.jp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01" y="349134"/>
            <a:ext cx="3481200" cy="36434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2800" y="37338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535E"/>
                </a:solidFill>
              </a:defRPr>
            </a:lvl1pPr>
          </a:lstStyle>
          <a:p>
            <a:r>
              <a:rPr lang="en-GB" dirty="0" smtClean="0"/>
              <a:t>Presentation Title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4800600"/>
            <a:ext cx="7416800" cy="914400"/>
          </a:xfrm>
          <a:prstGeom prst="rect">
            <a:avLst/>
          </a:prstGeom>
        </p:spPr>
        <p:txBody>
          <a:bodyPr vert="horz"/>
          <a:lstStyle>
            <a:lvl1pPr marL="0" indent="0">
              <a:defRPr sz="2000">
                <a:solidFill>
                  <a:srgbClr val="D31145"/>
                </a:solidFill>
              </a:defRPr>
            </a:lvl1pPr>
          </a:lstStyle>
          <a:p>
            <a:pPr lvl="0"/>
            <a:r>
              <a:rPr lang="en-GB" dirty="0" smtClean="0"/>
              <a:t>Presentation sub header to go here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5562600"/>
            <a:ext cx="74168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defRPr sz="2000">
                <a:solidFill>
                  <a:srgbClr val="00535E"/>
                </a:solidFill>
              </a:defRPr>
            </a:lvl1pPr>
          </a:lstStyle>
          <a:p>
            <a:pPr lvl="0"/>
            <a:r>
              <a:rPr lang="en-GB" dirty="0" smtClean="0"/>
              <a:t>Name to go here</a:t>
            </a:r>
            <a:br>
              <a:rPr lang="en-GB" dirty="0" smtClean="0"/>
            </a:br>
            <a:r>
              <a:rPr lang="en-GB" dirty="0" smtClean="0"/>
              <a:t>Date to go here</a:t>
            </a:r>
            <a:endParaRPr lang="en-US" dirty="0"/>
          </a:p>
        </p:txBody>
      </p:sp>
      <p:pic>
        <p:nvPicPr>
          <p:cNvPr id="6" name="Callcredit Logo.jpg" descr="/Volumes/SHARED-3/Studio/MASTER CLIENTS/CALLCREDIT GROUP/Callcredit Logo.jpg"/>
          <p:cNvPicPr>
            <a:picLocks noChangeAspect="1"/>
          </p:cNvPicPr>
          <p:nvPr userDrawn="1"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699566"/>
            <a:ext cx="2438400" cy="12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1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3657610"/>
            <a:ext cx="10363200" cy="15001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aseline="0">
                <a:solidFill>
                  <a:srgbClr val="00535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Section Divider Subtitle</a:t>
            </a:r>
            <a:endParaRPr lang="en-GB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63084" y="2514601"/>
            <a:ext cx="10363200" cy="1143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5000" baseline="0">
                <a:solidFill>
                  <a:srgbClr val="00535E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Section Divider</a:t>
            </a:r>
          </a:p>
        </p:txBody>
      </p:sp>
      <p:pic>
        <p:nvPicPr>
          <p:cNvPr id="5" name="Callcredit Logo.jpg" descr="/Volumes/SHARED-3/Studio/MASTER CLIENTS/CALLCREDIT GROUP/Callcredit Logo.jp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3" y="5879174"/>
            <a:ext cx="1209324" cy="597835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963084" y="3506788"/>
            <a:ext cx="10363200" cy="1588"/>
          </a:xfrm>
          <a:prstGeom prst="line">
            <a:avLst/>
          </a:prstGeom>
          <a:ln>
            <a:solidFill>
              <a:srgbClr val="A6B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588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42875"/>
            <a:ext cx="12192000" cy="658177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3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F64E-72DD-4994-B821-4C5DE581C793}" type="datetime1">
              <a:rPr lang="en-GB" smtClean="0"/>
              <a:t>18/09/2018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01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A6D5-6AF8-4AE3-A1A8-A3289DA761E0}" type="datetime1">
              <a:rPr lang="en-GB" smtClean="0"/>
              <a:t>18/09/2018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0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3A614-3FAE-45A1-8BB5-3C87D05EA932}" type="datetime1">
              <a:rPr lang="en-GB" smtClean="0"/>
              <a:t>18/09/2018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87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73DB1-8ED6-49E0-A25F-463D7F3D36B5}" type="datetime1">
              <a:rPr lang="en-GB" smtClean="0"/>
              <a:t>18/09/2018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59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6C1-75F0-4B43-94D2-46EA761C80AF}" type="datetime1">
              <a:rPr lang="en-GB" smtClean="0"/>
              <a:t>18/09/2018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79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E47D-3804-4858-B6D0-ACBC71AC83D7}" type="datetime1">
              <a:rPr lang="en-GB" smtClean="0"/>
              <a:t>18/09/2018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38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50BB7-2FDC-4A7D-9953-B3A1E12DC524}" type="datetime1">
              <a:rPr lang="en-GB" smtClean="0"/>
              <a:t>18/09/2018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@smileandeliver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6107-2C15-4CF9-90EC-25A84B156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6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203D3-E729-4A23-B1F4-A782CA32264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EB085-FD3C-458A-B5D3-553AC2D43C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6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AEB67-881C-4CCF-B5D1-785089DD141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18/09/2018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@smileandeliver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7A479-6BAC-4123-891C-15B12C72AE1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7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75" t="1925" b="20155"/>
          <a:stretch/>
        </p:blipFill>
        <p:spPr>
          <a:xfrm>
            <a:off x="-174172" y="-116114"/>
            <a:ext cx="10726057" cy="7126514"/>
          </a:xfrm>
          <a:prstGeom prst="rect">
            <a:avLst/>
          </a:prstGeom>
        </p:spPr>
      </p:pic>
      <p:pic>
        <p:nvPicPr>
          <p:cNvPr id="14338" name="Picture 2" descr="http://www.mckinsey.com/~/media/McKinsey/Industries/Financial%20Services/Our%20Insights/Remote%20advice%20in%20life%20insurance%20A%20new%20route%20to%20the%20customer/remote-advice-in-life-insurance-a-new-route-to-the-customer_522442527_1536x1536.ashx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6"/>
          <a:stretch/>
        </p:blipFill>
        <p:spPr bwMode="auto">
          <a:xfrm>
            <a:off x="3621995" y="0"/>
            <a:ext cx="8570005" cy="695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3742" y="328140"/>
            <a:ext cx="96124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  <a:effectLst>
                  <a:glow rad="3810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  <a:latin typeface="+mj-lt"/>
              </a:rPr>
              <a:t>Taking the 3 Ways on the Road</a:t>
            </a:r>
            <a:endParaRPr lang="en-GB" sz="6000" i="0" dirty="0">
              <a:solidFill>
                <a:schemeClr val="bg1"/>
              </a:solidFill>
              <a:effectLst>
                <a:glow rad="381000">
                  <a:schemeClr val="tx1">
                    <a:lumMod val="95000"/>
                    <a:lumOff val="5000"/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3742" y="432859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Alex Moore</a:t>
            </a:r>
          </a:p>
          <a:p>
            <a:r>
              <a:rPr lang="en-GB" sz="24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System Build Engineer</a:t>
            </a:r>
          </a:p>
          <a:p>
            <a:r>
              <a:rPr lang="en-GB" sz="24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TransUnion (formerly Callcredit)</a:t>
            </a:r>
          </a:p>
          <a:p>
            <a:r>
              <a:rPr lang="en-GB" sz="2400" u="sng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Alexandra.Moore@callcreditgroup.com</a:t>
            </a:r>
          </a:p>
          <a:p>
            <a:r>
              <a:rPr lang="en-GB" sz="24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Twitter: @</a:t>
            </a:r>
            <a:r>
              <a:rPr lang="en-GB" sz="24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24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916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63083" y="1537002"/>
            <a:ext cx="72658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b="1" dirty="0" smtClean="0">
                <a:solidFill>
                  <a:srgbClr val="000000"/>
                </a:solidFill>
                <a:latin typeface="+mj-lt"/>
              </a:rPr>
              <a:t>“Testing Is DevOps”</a:t>
            </a:r>
            <a:endParaRPr lang="en-GB" sz="72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077" name="Picture 5" descr="17e7ce92-8d3c-4833-826f-d98211995dfd@eurprd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526"/>
            <a:ext cx="4298354" cy="346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895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elitereaders.com/wp-content/uploads/2014/04/trash-isl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0" y="0"/>
            <a:ext cx="11669801" cy="777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873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2" y="1144043"/>
            <a:ext cx="1595505" cy="17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06" y="3645065"/>
            <a:ext cx="659042" cy="71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1" b="9379"/>
          <a:stretch/>
        </p:blipFill>
        <p:spPr bwMode="auto">
          <a:xfrm>
            <a:off x="2399400" y="2285997"/>
            <a:ext cx="7393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8" y="2172998"/>
            <a:ext cx="952626" cy="103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5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3" y="4340777"/>
            <a:ext cx="1332997" cy="1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600" y="2117555"/>
            <a:ext cx="2579223" cy="2776361"/>
          </a:xfrm>
          <a:prstGeom prst="rect">
            <a:avLst/>
          </a:prstGeom>
        </p:spPr>
      </p:pic>
      <p:pic>
        <p:nvPicPr>
          <p:cNvPr id="19" name="Picture 8" descr="C:\Users\ALEXAN~1\AppData\Local\Temp\SNAGHTML1374fd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4000"/>
                    </a14:imgEffect>
                    <a14:imgEffect>
                      <a14:brightnessContrast bright="-35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" y="3181193"/>
            <a:ext cx="882908" cy="95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36648" y="265148"/>
            <a:ext cx="33053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50000"/>
                  </a:schemeClr>
                </a:solidFill>
              </a:rPr>
              <a:t>Culture</a:t>
            </a:r>
            <a:endParaRPr lang="en-GB" sz="8000" b="1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46300" y="1178995"/>
            <a:ext cx="21916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75000"/>
                  </a:schemeClr>
                </a:solidFill>
              </a:rPr>
              <a:t>Lean</a:t>
            </a:r>
            <a:endParaRPr lang="en-GB" sz="8000" b="1" i="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61149" y="4134694"/>
            <a:ext cx="52947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65000"/>
                  </a:schemeClr>
                </a:solidFill>
              </a:rPr>
              <a:t>Automation</a:t>
            </a:r>
            <a:endParaRPr lang="en-GB" sz="8000" b="1" i="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80869" y="758499"/>
            <a:ext cx="34013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endParaRPr lang="en-GB" sz="8000" b="1" i="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13149" y="5015407"/>
            <a:ext cx="33794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b="1" dirty="0" smtClean="0">
                <a:solidFill>
                  <a:schemeClr val="bg1">
                    <a:lumMod val="50000"/>
                  </a:schemeClr>
                </a:solidFill>
              </a:rPr>
              <a:t>Sharing</a:t>
            </a:r>
            <a:endParaRPr lang="en-GB" sz="8000" b="1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360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7" t="13965" r="23530" b="5326"/>
          <a:stretch/>
        </p:blipFill>
        <p:spPr bwMode="auto">
          <a:xfrm>
            <a:off x="-2446639" y="-305559"/>
            <a:ext cx="6712591" cy="737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4161" y="-197707"/>
            <a:ext cx="5958255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262738" y="2256327"/>
            <a:ext cx="1509771" cy="1278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70" y="320949"/>
            <a:ext cx="3547033" cy="3547033"/>
          </a:xfrm>
          <a:prstGeom prst="rect">
            <a:avLst/>
          </a:prstGeom>
        </p:spPr>
      </p:pic>
      <p:pic>
        <p:nvPicPr>
          <p:cNvPr id="6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7" t="1239" r="22654" b="-2432"/>
          <a:stretch/>
        </p:blipFill>
        <p:spPr bwMode="auto">
          <a:xfrm>
            <a:off x="8187397" y="-197707"/>
            <a:ext cx="4332606" cy="7228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6686" y="4262033"/>
            <a:ext cx="1079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81000">
                    <a:schemeClr val="tx1">
                      <a:alpha val="60000"/>
                    </a:schemeClr>
                  </a:glow>
                </a:effectLst>
                <a:latin typeface="+mj-lt"/>
              </a:rPr>
              <a:t>Three Ways of DevOps</a:t>
            </a:r>
            <a:endParaRPr lang="en-GB" sz="7200" dirty="0" smtClean="0">
              <a:solidFill>
                <a:schemeClr val="bg1"/>
              </a:solidFill>
              <a:effectLst>
                <a:glow rad="381000">
                  <a:schemeClr val="tx1">
                    <a:alpha val="60000"/>
                  </a:schemeClr>
                </a:glow>
              </a:effectLst>
              <a:latin typeface="+mj-lt"/>
            </a:endParaRPr>
          </a:p>
          <a:p>
            <a:pPr algn="r"/>
            <a:endParaRPr lang="en-GB" sz="7200" dirty="0" smtClean="0">
              <a:solidFill>
                <a:schemeClr val="bg1"/>
              </a:solidFill>
              <a:effectLst>
                <a:glow rad="381000">
                  <a:schemeClr val="tx1"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54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7" t="13965" r="23530" b="5326"/>
          <a:stretch/>
        </p:blipFill>
        <p:spPr bwMode="auto">
          <a:xfrm>
            <a:off x="-2446639" y="-305559"/>
            <a:ext cx="6712591" cy="737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4161" y="-197707"/>
            <a:ext cx="5958255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262738" y="2256327"/>
            <a:ext cx="1509771" cy="1278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70" y="320949"/>
            <a:ext cx="3547033" cy="3547033"/>
          </a:xfrm>
          <a:prstGeom prst="rect">
            <a:avLst/>
          </a:prstGeom>
        </p:spPr>
      </p:pic>
      <p:pic>
        <p:nvPicPr>
          <p:cNvPr id="6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7" t="1239" r="22654" b="-2432"/>
          <a:stretch/>
        </p:blipFill>
        <p:spPr bwMode="auto">
          <a:xfrm>
            <a:off x="8187397" y="-197707"/>
            <a:ext cx="4332606" cy="7228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96000" y="4730290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81000">
                    <a:schemeClr val="tx1">
                      <a:alpha val="60000"/>
                    </a:schemeClr>
                  </a:glow>
                </a:effectLst>
                <a:latin typeface="+mj-lt"/>
              </a:rPr>
              <a:t>Reporter </a:t>
            </a:r>
            <a:endParaRPr lang="en-GB" sz="7200" dirty="0" smtClean="0">
              <a:solidFill>
                <a:schemeClr val="bg1"/>
              </a:solidFill>
              <a:effectLst>
                <a:glow rad="381000">
                  <a:schemeClr val="tx1"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787" y="4730290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81000">
                    <a:schemeClr val="tx1">
                      <a:alpha val="60000"/>
                    </a:schemeClr>
                  </a:glow>
                </a:effectLst>
                <a:latin typeface="+mj-lt"/>
              </a:rPr>
              <a:t>God</a:t>
            </a:r>
            <a:endParaRPr lang="en-GB" sz="7200" dirty="0" smtClean="0">
              <a:solidFill>
                <a:schemeClr val="bg1"/>
              </a:solidFill>
              <a:effectLst>
                <a:glow rad="381000">
                  <a:schemeClr val="tx1"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7701" y="4730290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81000">
                    <a:schemeClr val="tx1">
                      <a:alpha val="60000"/>
                    </a:schemeClr>
                  </a:glow>
                </a:effectLst>
                <a:latin typeface="+mj-lt"/>
              </a:rPr>
              <a:t>Genius</a:t>
            </a:r>
            <a:endParaRPr lang="en-GB" sz="7200" dirty="0" smtClean="0">
              <a:solidFill>
                <a:schemeClr val="bg1"/>
              </a:solidFill>
              <a:effectLst>
                <a:glow rad="381000">
                  <a:schemeClr val="tx1">
                    <a:alpha val="60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075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6" r="21296" b="13783"/>
          <a:stretch/>
        </p:blipFill>
        <p:spPr bwMode="auto">
          <a:xfrm flipH="1">
            <a:off x="599686" y="3890791"/>
            <a:ext cx="2291971" cy="2743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8344" y="5244941"/>
            <a:ext cx="5003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Culture of continual experimentation and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844" y="4511060"/>
            <a:ext cx="3479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Third Way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86" y="1774324"/>
            <a:ext cx="3294518" cy="3288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5844" y="2482866"/>
            <a:ext cx="3957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The Second 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8344" y="3252307"/>
            <a:ext cx="3661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Amplify Feedback Loops</a:t>
            </a:r>
          </a:p>
        </p:txBody>
      </p:sp>
      <p:pic>
        <p:nvPicPr>
          <p:cNvPr id="10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0" t="18466" r="13555" b="11853"/>
          <a:stretch/>
        </p:blipFill>
        <p:spPr bwMode="auto">
          <a:xfrm>
            <a:off x="0" y="31649"/>
            <a:ext cx="3491345" cy="220048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75844" y="428947"/>
            <a:ext cx="3272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First Way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8344" y="1154480"/>
            <a:ext cx="327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Systems Thinking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462" y="492526"/>
            <a:ext cx="2100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olidFill>
                  <a:schemeClr val="bg1"/>
                </a:solidFill>
                <a:effectLst>
                  <a:glow rad="127000">
                    <a:schemeClr val="tx1">
                      <a:lumMod val="95000"/>
                      <a:lumOff val="5000"/>
                      <a:alpha val="65000"/>
                    </a:schemeClr>
                  </a:glow>
                </a:effectLst>
              </a:rPr>
              <a:t>Gods</a:t>
            </a:r>
            <a:endParaRPr lang="en-GB" sz="7200" dirty="0">
              <a:solidFill>
                <a:schemeClr val="bg1"/>
              </a:solidFill>
              <a:effectLst>
                <a:glow rad="127000">
                  <a:schemeClr val="tx1">
                    <a:lumMod val="95000"/>
                    <a:lumOff val="5000"/>
                    <a:alpha val="65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9891" y="2760241"/>
            <a:ext cx="3238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Reporters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878" y="4754559"/>
            <a:ext cx="3023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Geniuses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974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2" y="-1"/>
            <a:ext cx="9143999" cy="6850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579" y="3541227"/>
            <a:ext cx="6179857" cy="3662603"/>
          </a:xfrm>
          <a:prstGeom prst="rect">
            <a:avLst/>
          </a:prstGeom>
        </p:spPr>
      </p:pic>
      <p:pic>
        <p:nvPicPr>
          <p:cNvPr id="10246" name="Picture 6" descr="http://dev2ops.org/wp-content/uploads/2010/02/WallOfConfusion_Release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9522" y="385681"/>
            <a:ext cx="3882986" cy="27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73936" y="6488668"/>
            <a:ext cx="95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#TEAMS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32917" r="23541"/>
          <a:stretch/>
        </p:blipFill>
        <p:spPr>
          <a:xfrm>
            <a:off x="5738" y="-7209"/>
            <a:ext cx="2713784" cy="4674459"/>
          </a:xfrm>
          <a:prstGeom prst="rect">
            <a:avLst/>
          </a:prstGeom>
        </p:spPr>
      </p:pic>
      <p:pic>
        <p:nvPicPr>
          <p:cNvPr id="9" name="Picture 2" descr="https://leankit.com/blog/wp-content/uploads/2016/02/LK_blogPhoto_3questions_ITOps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4" r="14788"/>
          <a:stretch/>
        </p:blipFill>
        <p:spPr bwMode="auto">
          <a:xfrm>
            <a:off x="9088842" y="3371850"/>
            <a:ext cx="3103157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889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-101600" y="-188687"/>
            <a:ext cx="12357879" cy="7141938"/>
            <a:chOff x="-101600" y="-188687"/>
            <a:chExt cx="12357879" cy="71419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</a:blip>
            <a:srcRect l="17281" t="16224"/>
            <a:stretch/>
          </p:blipFill>
          <p:spPr>
            <a:xfrm>
              <a:off x="-101600" y="-188687"/>
              <a:ext cx="12293600" cy="5836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</a:blip>
            <a:srcRect l="17847" r="-2"/>
            <a:stretch/>
          </p:blipFill>
          <p:spPr>
            <a:xfrm>
              <a:off x="-101599" y="2017486"/>
              <a:ext cx="12357878" cy="4935765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8602927" y="6159674"/>
              <a:ext cx="33268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effectLst>
                    <a:glow rad="177800">
                      <a:schemeClr val="tx1">
                        <a:alpha val="35000"/>
                      </a:schemeClr>
                    </a:glow>
                  </a:effectLst>
                </a:rPr>
                <a:t>@</a:t>
              </a:r>
              <a:r>
                <a:rPr lang="en-GB" sz="3600" dirty="0" err="1">
                  <a:solidFill>
                    <a:schemeClr val="bg1"/>
                  </a:solidFill>
                  <a:effectLst>
                    <a:glow rad="177800">
                      <a:schemeClr val="tx1">
                        <a:alpha val="35000"/>
                      </a:schemeClr>
                    </a:glow>
                  </a:effectLst>
                </a:rPr>
                <a:t>smileandeliver</a:t>
              </a:r>
              <a:endPara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635393" y="206207"/>
              <a:ext cx="6921214" cy="6023547"/>
              <a:chOff x="2870549" y="1405003"/>
              <a:chExt cx="5534931" cy="4821425"/>
            </a:xfrm>
          </p:grpSpPr>
          <p:sp>
            <p:nvSpPr>
              <p:cNvPr id="9" name="Curved Up Arrow 8"/>
              <p:cNvSpPr/>
              <p:nvPr/>
            </p:nvSpPr>
            <p:spPr>
              <a:xfrm>
                <a:off x="3522808" y="1817735"/>
                <a:ext cx="4409726" cy="577516"/>
              </a:xfrm>
              <a:prstGeom prst="curved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 w="0">
                    <a:solidFill>
                      <a:srgbClr val="42708D"/>
                    </a:solidFill>
                  </a:ln>
                  <a:solidFill>
                    <a:schemeClr val="tx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522807" y="2816128"/>
                <a:ext cx="4409726" cy="1486270"/>
                <a:chOff x="3599007" y="2816128"/>
                <a:chExt cx="4409726" cy="1486270"/>
              </a:xfrm>
            </p:grpSpPr>
            <p:sp>
              <p:nvSpPr>
                <p:cNvPr id="48" name="Curved Up Arrow 47"/>
                <p:cNvSpPr/>
                <p:nvPr/>
              </p:nvSpPr>
              <p:spPr>
                <a:xfrm rot="10800000">
                  <a:off x="3599007" y="2816128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" name="Curved Up Arrow 48"/>
                <p:cNvSpPr/>
                <p:nvPr/>
              </p:nvSpPr>
              <p:spPr>
                <a:xfrm>
                  <a:off x="3599007" y="372488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522808" y="4753156"/>
                <a:ext cx="4422045" cy="1473272"/>
                <a:chOff x="3599007" y="4753156"/>
                <a:chExt cx="4422045" cy="1473272"/>
              </a:xfrm>
            </p:grpSpPr>
            <p:sp>
              <p:nvSpPr>
                <p:cNvPr id="21" name="Curved Up Arrow 20"/>
                <p:cNvSpPr/>
                <p:nvPr/>
              </p:nvSpPr>
              <p:spPr>
                <a:xfrm rot="10800000">
                  <a:off x="3599007" y="4753156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Curved Up Arrow 21"/>
                <p:cNvSpPr/>
                <p:nvPr/>
              </p:nvSpPr>
              <p:spPr>
                <a:xfrm>
                  <a:off x="3611326" y="564891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4185063" y="5107563"/>
                  <a:ext cx="3262253" cy="800868"/>
                  <a:chOff x="4209650" y="5107563"/>
                  <a:chExt cx="3262253" cy="800868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209650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5" name="Donut 44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1C1F20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470657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2" name="Donut 41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B7C8CE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517391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9" name="Donut 38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670832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6" name="Donut 35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143112" y="5107563"/>
                    <a:ext cx="819550" cy="793499"/>
                    <a:chOff x="792103" y="774812"/>
                    <a:chExt cx="1732548" cy="1761510"/>
                  </a:xfrm>
                </p:grpSpPr>
                <p:sp>
                  <p:nvSpPr>
                    <p:cNvPr id="33" name="Donut 32"/>
                    <p:cNvSpPr/>
                    <p:nvPr/>
                  </p:nvSpPr>
                  <p:spPr>
                    <a:xfrm>
                      <a:off x="792103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5D676A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6652353" y="5107563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0" name="Donut 29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3A3F41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2870549" y="1405003"/>
                <a:ext cx="5534931" cy="470214"/>
                <a:chOff x="2868461" y="1390389"/>
                <a:chExt cx="5534931" cy="470214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868461" y="1390389"/>
                  <a:ext cx="66717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730471" y="1390389"/>
                  <a:ext cx="67292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870549" y="5225934"/>
                <a:ext cx="5534931" cy="470214"/>
                <a:chOff x="2868461" y="1390389"/>
                <a:chExt cx="5534931" cy="470214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868461" y="1390389"/>
                  <a:ext cx="66717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730471" y="1390389"/>
                  <a:ext cx="67292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870549" y="3274380"/>
                <a:ext cx="5534931" cy="470214"/>
                <a:chOff x="2868461" y="1390389"/>
                <a:chExt cx="5534931" cy="470214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2868461" y="1390389"/>
                  <a:ext cx="66717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730471" y="1390389"/>
                  <a:ext cx="672921" cy="470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4499329" y="5640146"/>
              <a:ext cx="3184213" cy="151597"/>
              <a:chOff x="4499329" y="5640146"/>
              <a:chExt cx="3184213" cy="151597"/>
            </a:xfrm>
          </p:grpSpPr>
          <p:sp>
            <p:nvSpPr>
              <p:cNvPr id="50" name="Right Triangle 49"/>
              <p:cNvSpPr/>
              <p:nvPr/>
            </p:nvSpPr>
            <p:spPr>
              <a:xfrm rot="-2100000" flipH="1">
                <a:off x="4499329" y="5640150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ight Triangle 50"/>
              <p:cNvSpPr/>
              <p:nvPr/>
            </p:nvSpPr>
            <p:spPr>
              <a:xfrm rot="-2100000" flipH="1">
                <a:off x="5137234" y="5640149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ight Triangle 51"/>
              <p:cNvSpPr/>
              <p:nvPr/>
            </p:nvSpPr>
            <p:spPr>
              <a:xfrm rot="-2100000" flipH="1">
                <a:off x="5727803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ight Triangle 52"/>
              <p:cNvSpPr/>
              <p:nvPr/>
            </p:nvSpPr>
            <p:spPr>
              <a:xfrm rot="-2100000" flipH="1">
                <a:off x="6333640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ight Triangle 53"/>
              <p:cNvSpPr/>
              <p:nvPr/>
            </p:nvSpPr>
            <p:spPr>
              <a:xfrm rot="-2100000" flipH="1">
                <a:off x="693790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ight Triangle 54"/>
              <p:cNvSpPr/>
              <p:nvPr/>
            </p:nvSpPr>
            <p:spPr>
              <a:xfrm rot="-2100000" flipH="1">
                <a:off x="756924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178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-228600"/>
            <a:ext cx="4038600" cy="5146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18" y="723899"/>
            <a:ext cx="4368382" cy="55394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03" y="1943099"/>
            <a:ext cx="4644647" cy="4984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64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9" t="5278" r="27030" b="3888"/>
          <a:stretch/>
        </p:blipFill>
        <p:spPr>
          <a:xfrm>
            <a:off x="-62902" y="2284730"/>
            <a:ext cx="11247089" cy="9382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12221" r="20000" b="16946"/>
          <a:stretch/>
        </p:blipFill>
        <p:spPr>
          <a:xfrm>
            <a:off x="8763001" y="12327"/>
            <a:ext cx="3429000" cy="4461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4168" r="9843" b="8333"/>
          <a:stretch/>
        </p:blipFill>
        <p:spPr>
          <a:xfrm>
            <a:off x="-62902" y="12085"/>
            <a:ext cx="8959819" cy="5417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3889" r="32813" b="10834"/>
          <a:stretch/>
        </p:blipFill>
        <p:spPr>
          <a:xfrm>
            <a:off x="5137798" y="1558876"/>
            <a:ext cx="3759120" cy="41922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" t="5557" r="8147" b="26110"/>
          <a:stretch/>
        </p:blipFill>
        <p:spPr>
          <a:xfrm>
            <a:off x="-57150" y="2720214"/>
            <a:ext cx="3695700" cy="3756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8055" r="10741" b="43056"/>
          <a:stretch/>
        </p:blipFill>
        <p:spPr>
          <a:xfrm>
            <a:off x="7962900" y="3562350"/>
            <a:ext cx="4229100" cy="3352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02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916" y="-716696"/>
            <a:ext cx="12805833" cy="8537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65127" y="6858000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712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2" y="186612"/>
            <a:ext cx="1693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latin typeface="+mj-lt"/>
              </a:rPr>
              <a:t>Header</a:t>
            </a:r>
            <a:endParaRPr lang="en-GB" sz="4000" dirty="0">
              <a:latin typeface="+mj-lt"/>
            </a:endParaRPr>
          </a:p>
        </p:txBody>
      </p:sp>
      <p:pic>
        <p:nvPicPr>
          <p:cNvPr id="9218" name="Picture 2" descr="http://davidspeightphotography.co.uk/wp-content/gallery/slideshow/littonda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3884" y="-251460"/>
            <a:ext cx="14819768" cy="736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829830" y="5092151"/>
            <a:ext cx="83069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@</a:t>
            </a:r>
            <a:r>
              <a:rPr lang="en-GB" sz="4400" dirty="0" err="1" smtClean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smileandeliver</a:t>
            </a:r>
            <a:endParaRPr lang="en-GB" sz="4400" dirty="0" smtClean="0">
              <a:effectLst>
                <a:glow rad="1778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https://github.com/smileandeliver/</a:t>
            </a:r>
            <a:endParaRPr lang="en-GB" sz="4400" dirty="0">
              <a:effectLst>
                <a:glow rad="1778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328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875" y="0"/>
            <a:ext cx="1323975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65127" y="6211669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34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7" y="1577997"/>
            <a:ext cx="2206463" cy="489499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70471" y="4854255"/>
            <a:ext cx="99341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8000" dirty="0" smtClean="0">
                <a:solidFill>
                  <a:schemeClr val="bg1">
                    <a:lumMod val="8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Measuring</a:t>
            </a:r>
            <a:endParaRPr lang="en-GB" sz="8000" dirty="0">
              <a:solidFill>
                <a:schemeClr val="bg1">
                  <a:lumMod val="8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537" y="4987779"/>
            <a:ext cx="1098561" cy="10985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74" y="1337367"/>
            <a:ext cx="1269777" cy="3577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90631">
            <a:off x="2382521" y="707679"/>
            <a:ext cx="1518483" cy="7179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t="7342" b="6702"/>
          <a:stretch/>
        </p:blipFill>
        <p:spPr>
          <a:xfrm rot="3899973">
            <a:off x="4535424" y="1161820"/>
            <a:ext cx="407581" cy="8852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26012" y="1650185"/>
            <a:ext cx="1421341" cy="11231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44499" y="164673"/>
            <a:ext cx="2018717" cy="1147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61210" y="994467"/>
            <a:ext cx="2018717" cy="11470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8446852" y="862503"/>
            <a:ext cx="3057749" cy="2650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1916063" y="3750427"/>
            <a:ext cx="78550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DevOps</a:t>
            </a:r>
            <a:endParaRPr lang="en-GB" sz="88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46583" y="2868520"/>
            <a:ext cx="5868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Culture</a:t>
            </a:r>
            <a:endParaRPr lang="en-GB" sz="60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-1388760" y="3123505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automation</a:t>
            </a:r>
            <a:endParaRPr lang="en-GB" sz="24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26484" y="2311616"/>
            <a:ext cx="2736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Flow</a:t>
            </a:r>
            <a:endParaRPr lang="en-GB" sz="3600" dirty="0">
              <a:solidFill>
                <a:schemeClr val="bg1">
                  <a:lumMod val="6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1837" y="5269378"/>
            <a:ext cx="75745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COLLABORATION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Continuous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Pipeline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Developers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Reliable repeatable Reproducible</a:t>
            </a:r>
            <a:endParaRPr lang="en-GB" dirty="0">
              <a:solidFill>
                <a:schemeClr val="bg1">
                  <a:lumMod val="6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6484" y="-76012"/>
            <a:ext cx="68503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0" dirty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a</a:t>
            </a:r>
            <a:r>
              <a:rPr lang="en-GB" sz="60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wesome</a:t>
            </a:r>
            <a:endParaRPr lang="en-GB" sz="60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15408" y="236946"/>
            <a:ext cx="2763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DEPLOYMENT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Software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fast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85970" y="1508836"/>
            <a:ext cx="1109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QA</a:t>
            </a:r>
            <a:endParaRPr lang="en-GB" sz="32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169" y="4987779"/>
            <a:ext cx="1704314" cy="170431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 rot="5400000">
            <a:off x="9108728" y="3461489"/>
            <a:ext cx="5580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600" dirty="0" smtClean="0">
                <a:solidFill>
                  <a:schemeClr val="bg1">
                    <a:lumMod val="8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Improvement</a:t>
            </a:r>
            <a:endParaRPr lang="en-GB" sz="3600" dirty="0">
              <a:solidFill>
                <a:schemeClr val="bg1">
                  <a:lumMod val="8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4098" name="Picture 2" descr="Octopus Deplo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71" y="3753853"/>
            <a:ext cx="1456242" cy="157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7" y="1577997"/>
            <a:ext cx="2206463" cy="489499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70471" y="4854255"/>
            <a:ext cx="99341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8000" dirty="0" smtClean="0">
                <a:solidFill>
                  <a:schemeClr val="bg1">
                    <a:lumMod val="8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Measuring</a:t>
            </a:r>
            <a:endParaRPr lang="en-GB" sz="8000" dirty="0">
              <a:solidFill>
                <a:schemeClr val="bg1">
                  <a:lumMod val="8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537" y="4987779"/>
            <a:ext cx="1098561" cy="10985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74" y="1337367"/>
            <a:ext cx="1269777" cy="3577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90631">
            <a:off x="2382521" y="707679"/>
            <a:ext cx="1518483" cy="7179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t="7342" b="6702"/>
          <a:stretch/>
        </p:blipFill>
        <p:spPr>
          <a:xfrm rot="3899973">
            <a:off x="4535424" y="1161820"/>
            <a:ext cx="407581" cy="8852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26012" y="1650185"/>
            <a:ext cx="1421341" cy="11231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44499" y="164673"/>
            <a:ext cx="2018717" cy="1147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61210" y="994467"/>
            <a:ext cx="2018717" cy="11470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8446852" y="862503"/>
            <a:ext cx="3057749" cy="2650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446583" y="2868520"/>
            <a:ext cx="5868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Culture</a:t>
            </a:r>
            <a:endParaRPr lang="en-GB" sz="60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-1388760" y="3123505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automation</a:t>
            </a:r>
            <a:endParaRPr lang="en-GB" sz="24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26484" y="2311616"/>
            <a:ext cx="2736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Flow</a:t>
            </a:r>
            <a:endParaRPr lang="en-GB" sz="3600" dirty="0">
              <a:solidFill>
                <a:schemeClr val="bg1">
                  <a:lumMod val="6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1837" y="5269378"/>
            <a:ext cx="75745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COLLABORATION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Continuous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Pipeline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Developers</a:t>
            </a:r>
          </a:p>
          <a:p>
            <a:pPr algn="r"/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Reliable repeatable Reproducible</a:t>
            </a:r>
            <a:endParaRPr lang="en-GB" dirty="0">
              <a:solidFill>
                <a:schemeClr val="bg1">
                  <a:lumMod val="6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15408" y="236946"/>
            <a:ext cx="2763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DEPLOYMENT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Software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fast</a:t>
            </a:r>
            <a:endParaRPr lang="en-GB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85970" y="1508836"/>
            <a:ext cx="1109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200" dirty="0" smtClean="0">
                <a:solidFill>
                  <a:schemeClr val="bg1">
                    <a:lumMod val="7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QA</a:t>
            </a:r>
            <a:endParaRPr lang="en-GB" sz="3200" dirty="0">
              <a:solidFill>
                <a:schemeClr val="bg1">
                  <a:lumMod val="7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169" y="4987779"/>
            <a:ext cx="1704314" cy="170431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 rot="5400000">
            <a:off x="9108728" y="3461489"/>
            <a:ext cx="5580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3600" dirty="0" smtClean="0">
                <a:solidFill>
                  <a:schemeClr val="bg1">
                    <a:lumMod val="85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Improvement</a:t>
            </a:r>
            <a:endParaRPr lang="en-GB" sz="3600" dirty="0">
              <a:solidFill>
                <a:schemeClr val="bg1">
                  <a:lumMod val="85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4098" name="Picture 2" descr="Octopus Deplo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71" y="3753853"/>
            <a:ext cx="1456242" cy="157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70445" y="-38004"/>
            <a:ext cx="12392526" cy="710245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1916063" y="3750427"/>
            <a:ext cx="78550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dirty="0" smtClean="0">
                <a:solidFill>
                  <a:schemeClr val="bg1">
                    <a:lumMod val="50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DevOps</a:t>
            </a:r>
            <a:endParaRPr lang="en-GB" sz="8800" dirty="0">
              <a:solidFill>
                <a:schemeClr val="bg1">
                  <a:lumMod val="50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6484" y="-76012"/>
            <a:ext cx="68503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0" dirty="0">
                <a:solidFill>
                  <a:schemeClr val="bg1">
                    <a:lumMod val="50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a</a:t>
            </a:r>
            <a:r>
              <a:rPr lang="en-GB" sz="6000" dirty="0" smtClean="0">
                <a:solidFill>
                  <a:schemeClr val="bg1">
                    <a:lumMod val="50000"/>
                  </a:schemeClr>
                </a:solidFill>
                <a:latin typeface="Terminator Real NFI" panose="02000000000000000000" pitchFamily="50" charset="0"/>
                <a:cs typeface="Aharoni" panose="02010803020104030203" pitchFamily="2" charset="-79"/>
              </a:rPr>
              <a:t>wesome</a:t>
            </a:r>
            <a:endParaRPr lang="en-GB" sz="6000" dirty="0">
              <a:solidFill>
                <a:schemeClr val="bg1">
                  <a:lumMod val="50000"/>
                </a:schemeClr>
              </a:solidFill>
              <a:latin typeface="Terminator Real NFI" panose="020000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722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84987" y="1018288"/>
            <a:ext cx="5622026" cy="4821425"/>
            <a:chOff x="2870549" y="1405003"/>
            <a:chExt cx="5622026" cy="4821425"/>
          </a:xfrm>
        </p:grpSpPr>
        <p:sp>
          <p:nvSpPr>
            <p:cNvPr id="8" name="Curved Up Arrow 7"/>
            <p:cNvSpPr/>
            <p:nvPr/>
          </p:nvSpPr>
          <p:spPr>
            <a:xfrm>
              <a:off x="3535127" y="1804737"/>
              <a:ext cx="4409726" cy="57751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535127" y="2803130"/>
              <a:ext cx="4409726" cy="1486270"/>
              <a:chOff x="3611327" y="2803130"/>
              <a:chExt cx="4409726" cy="1486270"/>
            </a:xfrm>
          </p:grpSpPr>
          <p:sp>
            <p:nvSpPr>
              <p:cNvPr id="9" name="Curved Up Arrow 8"/>
              <p:cNvSpPr/>
              <p:nvPr/>
            </p:nvSpPr>
            <p:spPr>
              <a:xfrm rot="10800000">
                <a:off x="3611327" y="2803130"/>
                <a:ext cx="4409726" cy="577516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urved Up Arrow 9"/>
              <p:cNvSpPr/>
              <p:nvPr/>
            </p:nvSpPr>
            <p:spPr>
              <a:xfrm>
                <a:off x="3611327" y="3711884"/>
                <a:ext cx="4409726" cy="577516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535127" y="4740158"/>
              <a:ext cx="4409727" cy="1486270"/>
              <a:chOff x="3611326" y="4740158"/>
              <a:chExt cx="4409727" cy="1486270"/>
            </a:xfrm>
          </p:grpSpPr>
          <p:sp>
            <p:nvSpPr>
              <p:cNvPr id="12" name="Curved Up Arrow 11"/>
              <p:cNvSpPr/>
              <p:nvPr/>
            </p:nvSpPr>
            <p:spPr>
              <a:xfrm rot="10800000">
                <a:off x="3611327" y="4740158"/>
                <a:ext cx="4409726" cy="577516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urved Up Arrow 12"/>
              <p:cNvSpPr/>
              <p:nvPr/>
            </p:nvSpPr>
            <p:spPr>
              <a:xfrm>
                <a:off x="3611326" y="5648912"/>
                <a:ext cx="4409726" cy="577516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4185063" y="5094565"/>
                <a:ext cx="3262253" cy="813866"/>
                <a:chOff x="4209650" y="5094565"/>
                <a:chExt cx="3262253" cy="813866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209650" y="5101934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15" name="Donut 14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4706571" y="5101934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21" name="Donut 20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5173911" y="5101934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25" name="Donut 24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670832" y="5101934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29" name="Donut 28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6155432" y="5094565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33" name="Donut 32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6652353" y="5094565"/>
                  <a:ext cx="819550" cy="806497"/>
                  <a:chOff x="818147" y="745958"/>
                  <a:chExt cx="1732548" cy="1790364"/>
                </a:xfrm>
              </p:grpSpPr>
              <p:sp>
                <p:nvSpPr>
                  <p:cNvPr id="37" name="Donut 36"/>
                  <p:cNvSpPr/>
                  <p:nvPr/>
                </p:nvSpPr>
                <p:spPr>
                  <a:xfrm>
                    <a:off x="818147" y="745958"/>
                    <a:ext cx="1732548" cy="1636295"/>
                  </a:xfrm>
                  <a:prstGeom prst="donut">
                    <a:avLst>
                      <a:gd name="adj" fmla="val 520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1474148" y="2228183"/>
                    <a:ext cx="420546" cy="30813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212287">
                    <a:off x="1297957" y="2145852"/>
                    <a:ext cx="352381" cy="284889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" name="Group 52"/>
            <p:cNvGrpSpPr/>
            <p:nvPr/>
          </p:nvGrpSpPr>
          <p:grpSpPr>
            <a:xfrm>
              <a:off x="2870549" y="1405003"/>
              <a:ext cx="5622026" cy="523220"/>
              <a:chOff x="2868461" y="1390389"/>
              <a:chExt cx="5622026" cy="52322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286846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Dev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73047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Ops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870549" y="5225934"/>
              <a:ext cx="5622026" cy="523220"/>
              <a:chOff x="2868461" y="1390389"/>
              <a:chExt cx="5622026" cy="52322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86846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Dev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73047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Ops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870549" y="3274380"/>
              <a:ext cx="5622026" cy="523220"/>
              <a:chOff x="2868461" y="1390389"/>
              <a:chExt cx="5622026" cy="523220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286846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Dev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730471" y="1390389"/>
                <a:ext cx="760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Ops</a:t>
                </a:r>
                <a:endParaRPr lang="en-GB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936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70481" y="3239652"/>
            <a:ext cx="12522630" cy="3712882"/>
          </a:xfrm>
          <a:prstGeom prst="rect">
            <a:avLst/>
          </a:prstGeom>
          <a:solidFill>
            <a:srgbClr val="D7D5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345184" y="3239652"/>
            <a:ext cx="834211" cy="3784169"/>
          </a:xfrm>
          <a:prstGeom prst="rect">
            <a:avLst/>
          </a:prstGeom>
          <a:solidFill>
            <a:srgbClr val="EF71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 rot="16200000">
            <a:off x="-3145928" y="3249239"/>
            <a:ext cx="7234839" cy="314327"/>
          </a:xfrm>
          <a:prstGeom prst="rect">
            <a:avLst/>
          </a:prstGeom>
          <a:solidFill>
            <a:srgbClr val="E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Rectangle 6"/>
          <p:cNvSpPr/>
          <p:nvPr/>
        </p:nvSpPr>
        <p:spPr>
          <a:xfrm>
            <a:off x="489028" y="3440624"/>
            <a:ext cx="12031399" cy="322484"/>
          </a:xfrm>
          <a:prstGeom prst="rect">
            <a:avLst/>
          </a:prstGeom>
          <a:solidFill>
            <a:srgbClr val="E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" name="Rectangle 2"/>
          <p:cNvSpPr/>
          <p:nvPr/>
        </p:nvSpPr>
        <p:spPr>
          <a:xfrm>
            <a:off x="-165315" y="-211015"/>
            <a:ext cx="12522630" cy="3698531"/>
          </a:xfrm>
          <a:prstGeom prst="rect">
            <a:avLst/>
          </a:prstGeom>
          <a:solidFill>
            <a:srgbClr val="EF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00" dirty="0" smtClean="0"/>
              <a:t>CULTURE</a:t>
            </a:r>
            <a:endParaRPr lang="en-GB" sz="19900" dirty="0"/>
          </a:p>
        </p:txBody>
      </p:sp>
      <p:pic>
        <p:nvPicPr>
          <p:cNvPr id="2050" name="Picture 2" descr="leedsDev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9" y="2823782"/>
            <a:ext cx="3810000" cy="3810000"/>
          </a:xfrm>
          <a:prstGeom prst="rect">
            <a:avLst/>
          </a:prstGeom>
          <a:ln w="3175">
            <a:solidFill>
              <a:srgbClr val="E09B77"/>
            </a:solidFill>
          </a:ln>
          <a:effectLst>
            <a:outerShdw blurRad="50800" dist="50800" dir="2700000" sx="101000" sy="101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60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70481" y="3239652"/>
            <a:ext cx="12522630" cy="3712882"/>
          </a:xfrm>
          <a:prstGeom prst="rect">
            <a:avLst/>
          </a:prstGeom>
          <a:solidFill>
            <a:srgbClr val="D7D5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345184" y="3239652"/>
            <a:ext cx="834211" cy="3784169"/>
          </a:xfrm>
          <a:prstGeom prst="rect">
            <a:avLst/>
          </a:prstGeom>
          <a:solidFill>
            <a:srgbClr val="EF71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 rot="16200000">
            <a:off x="-3145928" y="3249239"/>
            <a:ext cx="7234839" cy="314327"/>
          </a:xfrm>
          <a:prstGeom prst="rect">
            <a:avLst/>
          </a:prstGeom>
          <a:solidFill>
            <a:srgbClr val="E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Rectangle 6"/>
          <p:cNvSpPr/>
          <p:nvPr/>
        </p:nvSpPr>
        <p:spPr>
          <a:xfrm>
            <a:off x="489028" y="3440624"/>
            <a:ext cx="12031399" cy="322484"/>
          </a:xfrm>
          <a:prstGeom prst="rect">
            <a:avLst/>
          </a:prstGeom>
          <a:solidFill>
            <a:srgbClr val="E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" name="Rectangle 2"/>
          <p:cNvSpPr/>
          <p:nvPr/>
        </p:nvSpPr>
        <p:spPr>
          <a:xfrm>
            <a:off x="-170481" y="-211015"/>
            <a:ext cx="12522630" cy="3698531"/>
          </a:xfrm>
          <a:prstGeom prst="rect">
            <a:avLst/>
          </a:prstGeom>
          <a:solidFill>
            <a:srgbClr val="EF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leedsDev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9" y="2823782"/>
            <a:ext cx="3810000" cy="3810000"/>
          </a:xfrm>
          <a:prstGeom prst="rect">
            <a:avLst/>
          </a:prstGeom>
          <a:ln w="3175">
            <a:solidFill>
              <a:srgbClr val="E09B77"/>
            </a:solidFill>
          </a:ln>
          <a:effectLst>
            <a:outerShdw blurRad="50800" dist="50800" dir="2700000" sx="101000" sy="101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3464" y="791044"/>
            <a:ext cx="938237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 smtClean="0">
                <a:solidFill>
                  <a:srgbClr val="000000"/>
                </a:solidFill>
                <a:latin typeface="+mj-lt"/>
              </a:rPr>
              <a:t>“All the Gear and No Idea”</a:t>
            </a:r>
          </a:p>
          <a:p>
            <a:r>
              <a:rPr lang="en-GB" sz="4400" b="1" i="0" dirty="0" smtClean="0">
                <a:solidFill>
                  <a:srgbClr val="000000"/>
                </a:solidFill>
                <a:effectLst/>
                <a:latin typeface="+mj-lt"/>
              </a:rPr>
              <a:t>		-Are we too obsessed with tools?</a:t>
            </a:r>
            <a:endParaRPr lang="en-GB" sz="44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047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" y="-2225596"/>
            <a:ext cx="12088906" cy="9066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855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D5725EDDAFCE4EBB0BA9A1A9C8766B" ma:contentTypeVersion="0" ma:contentTypeDescription="Create a new document." ma:contentTypeScope="" ma:versionID="c9418f422adf75baf6a50adca7008b75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D84477-7E33-468B-8E96-BFD87197BDD3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F1B4B3-D5EA-49AB-90C2-19F5CABCA0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1F0FDA2B-9364-45DA-804A-C835961640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45485</TotalTime>
  <Words>204</Words>
  <Application>Microsoft Office PowerPoint</Application>
  <PresentationFormat>Widescreen</PresentationFormat>
  <Paragraphs>107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 Light</vt:lpstr>
      <vt:lpstr>Aharoni</vt:lpstr>
      <vt:lpstr>Arial</vt:lpstr>
      <vt:lpstr>Calibri</vt:lpstr>
      <vt:lpstr>Terminator Real NFI</vt:lpstr>
      <vt:lpstr>Office Theme</vt:lpstr>
      <vt:lpstr>1_Office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Callcredit Information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Carter</dc:creator>
  <cp:lastModifiedBy>Alexandra Moore</cp:lastModifiedBy>
  <cp:revision>248</cp:revision>
  <dcterms:created xsi:type="dcterms:W3CDTF">2016-11-07T11:17:10Z</dcterms:created>
  <dcterms:modified xsi:type="dcterms:W3CDTF">2018-09-19T10:28:05Z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0x01010066D5725EDDAFCE4EBB0BA9A1A9C8766B</vt:lpwstr>
  </property>
</Properties>
</file>